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6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 varScale="1">
        <p:scale>
          <a:sx n="128" d="100"/>
          <a:sy n="128" d="100"/>
        </p:scale>
        <p:origin x="21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2A76979-507C-468F-B688-A1654B4ED715}" type="doc">
      <dgm:prSet loTypeId="urn:microsoft.com/office/officeart/2008/layout/LinedList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69E08FF4-4460-454E-B770-1DEE88D37FE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 brute-force attack consists of an attacker submitting many passwords or passphrases with the hope of eventually guessing correctly. </a:t>
          </a:r>
        </a:p>
      </dgm:t>
    </dgm:pt>
    <dgm:pt modelId="{7A3DCC66-F0B4-46FD-B90F-6EE3A56EF7F1}" type="parTrans" cxnId="{AB5B3220-57B9-426C-823C-1F66CFD883E2}">
      <dgm:prSet/>
      <dgm:spPr/>
      <dgm:t>
        <a:bodyPr/>
        <a:lstStyle/>
        <a:p>
          <a:endParaRPr lang="en-US"/>
        </a:p>
      </dgm:t>
    </dgm:pt>
    <dgm:pt modelId="{7C8BBFA1-99AF-4FE0-8409-DA32C05BD407}" type="sibTrans" cxnId="{AB5B3220-57B9-426C-823C-1F66CFD883E2}">
      <dgm:prSet/>
      <dgm:spPr/>
      <dgm:t>
        <a:bodyPr/>
        <a:lstStyle/>
        <a:p>
          <a:endParaRPr lang="en-US"/>
        </a:p>
      </dgm:t>
    </dgm:pt>
    <dgm:pt modelId="{E8E4A472-2B49-43A4-A1B3-A6ED3A0C580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Systematic check of all the  possible passwords or paraphrases until the attacker finds the right one.</a:t>
          </a:r>
        </a:p>
      </dgm:t>
    </dgm:pt>
    <dgm:pt modelId="{B85EBBFF-0E4F-463C-9216-03973E019166}" type="parTrans" cxnId="{91944205-EF7D-409F-A97B-EE01D133BAEE}">
      <dgm:prSet/>
      <dgm:spPr/>
      <dgm:t>
        <a:bodyPr/>
        <a:lstStyle/>
        <a:p>
          <a:endParaRPr lang="en-US"/>
        </a:p>
      </dgm:t>
    </dgm:pt>
    <dgm:pt modelId="{A9F0A02D-390F-4E58-9490-44BDE7461390}" type="sibTrans" cxnId="{91944205-EF7D-409F-A97B-EE01D133BAEE}">
      <dgm:prSet/>
      <dgm:spPr/>
      <dgm:t>
        <a:bodyPr/>
        <a:lstStyle/>
        <a:p>
          <a:endParaRPr lang="en-US"/>
        </a:p>
      </dgm:t>
    </dgm:pt>
    <dgm:pt modelId="{D38ACED6-E8E5-4C59-B70A-D2C6A334948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In our case we will check character by character.</a:t>
          </a:r>
        </a:p>
      </dgm:t>
    </dgm:pt>
    <dgm:pt modelId="{CC62CA04-8A89-4CA7-B3ED-9C2AF7C43D02}" type="parTrans" cxnId="{1CF5C08A-98F5-48D4-B416-FB59301702EB}">
      <dgm:prSet/>
      <dgm:spPr/>
      <dgm:t>
        <a:bodyPr/>
        <a:lstStyle/>
        <a:p>
          <a:endParaRPr lang="en-US"/>
        </a:p>
      </dgm:t>
    </dgm:pt>
    <dgm:pt modelId="{55A70EC9-1C5E-4FF0-8E8C-758569F88280}" type="sibTrans" cxnId="{1CF5C08A-98F5-48D4-B416-FB59301702EB}">
      <dgm:prSet/>
      <dgm:spPr/>
      <dgm:t>
        <a:bodyPr/>
        <a:lstStyle/>
        <a:p>
          <a:endParaRPr lang="en-US"/>
        </a:p>
      </dgm:t>
    </dgm:pt>
    <dgm:pt modelId="{31D42EB0-69B7-0049-A854-C18921E7CED9}" type="pres">
      <dgm:prSet presAssocID="{02A76979-507C-468F-B688-A1654B4ED715}" presName="vert0" presStyleCnt="0">
        <dgm:presLayoutVars>
          <dgm:dir/>
          <dgm:animOne val="branch"/>
          <dgm:animLvl val="lvl"/>
        </dgm:presLayoutVars>
      </dgm:prSet>
      <dgm:spPr/>
    </dgm:pt>
    <dgm:pt modelId="{EC477189-3DB1-694C-85E3-206E668B640D}" type="pres">
      <dgm:prSet presAssocID="{69E08FF4-4460-454E-B770-1DEE88D37FE1}" presName="thickLine" presStyleLbl="alignNode1" presStyleIdx="0" presStyleCnt="3"/>
      <dgm:spPr/>
    </dgm:pt>
    <dgm:pt modelId="{E1477E8E-332D-ED4F-9B35-7CF7B16D6194}" type="pres">
      <dgm:prSet presAssocID="{69E08FF4-4460-454E-B770-1DEE88D37FE1}" presName="horz1" presStyleCnt="0"/>
      <dgm:spPr/>
    </dgm:pt>
    <dgm:pt modelId="{472C3119-FBAF-1848-B1DD-E39FBC183257}" type="pres">
      <dgm:prSet presAssocID="{69E08FF4-4460-454E-B770-1DEE88D37FE1}" presName="tx1" presStyleLbl="revTx" presStyleIdx="0" presStyleCnt="3"/>
      <dgm:spPr/>
    </dgm:pt>
    <dgm:pt modelId="{BE88CEC5-B697-4246-9ABA-170F34CB687D}" type="pres">
      <dgm:prSet presAssocID="{69E08FF4-4460-454E-B770-1DEE88D37FE1}" presName="vert1" presStyleCnt="0"/>
      <dgm:spPr/>
    </dgm:pt>
    <dgm:pt modelId="{0990354F-8D78-F445-9E80-6464B455221A}" type="pres">
      <dgm:prSet presAssocID="{E8E4A472-2B49-43A4-A1B3-A6ED3A0C5803}" presName="thickLine" presStyleLbl="alignNode1" presStyleIdx="1" presStyleCnt="3"/>
      <dgm:spPr/>
    </dgm:pt>
    <dgm:pt modelId="{C0F18363-A189-2A46-9370-2634C222B6BB}" type="pres">
      <dgm:prSet presAssocID="{E8E4A472-2B49-43A4-A1B3-A6ED3A0C5803}" presName="horz1" presStyleCnt="0"/>
      <dgm:spPr/>
    </dgm:pt>
    <dgm:pt modelId="{9B54A303-423B-E645-B065-B13011BEFC02}" type="pres">
      <dgm:prSet presAssocID="{E8E4A472-2B49-43A4-A1B3-A6ED3A0C5803}" presName="tx1" presStyleLbl="revTx" presStyleIdx="1" presStyleCnt="3"/>
      <dgm:spPr/>
    </dgm:pt>
    <dgm:pt modelId="{86148622-19F1-0346-BA9D-13250B9A735F}" type="pres">
      <dgm:prSet presAssocID="{E8E4A472-2B49-43A4-A1B3-A6ED3A0C5803}" presName="vert1" presStyleCnt="0"/>
      <dgm:spPr/>
    </dgm:pt>
    <dgm:pt modelId="{7BB9BA52-9C49-5742-8514-A6BCA113D738}" type="pres">
      <dgm:prSet presAssocID="{D38ACED6-E8E5-4C59-B70A-D2C6A334948A}" presName="thickLine" presStyleLbl="alignNode1" presStyleIdx="2" presStyleCnt="3"/>
      <dgm:spPr/>
    </dgm:pt>
    <dgm:pt modelId="{CEFF0895-AD46-D14F-B29C-7E9E796EA210}" type="pres">
      <dgm:prSet presAssocID="{D38ACED6-E8E5-4C59-B70A-D2C6A334948A}" presName="horz1" presStyleCnt="0"/>
      <dgm:spPr/>
    </dgm:pt>
    <dgm:pt modelId="{6101B391-DE19-8B4A-B202-D921380A905E}" type="pres">
      <dgm:prSet presAssocID="{D38ACED6-E8E5-4C59-B70A-D2C6A334948A}" presName="tx1" presStyleLbl="revTx" presStyleIdx="2" presStyleCnt="3"/>
      <dgm:spPr/>
    </dgm:pt>
    <dgm:pt modelId="{0F4243EC-7728-434B-9542-6EB23CEEBE88}" type="pres">
      <dgm:prSet presAssocID="{D38ACED6-E8E5-4C59-B70A-D2C6A334948A}" presName="vert1" presStyleCnt="0"/>
      <dgm:spPr/>
    </dgm:pt>
  </dgm:ptLst>
  <dgm:cxnLst>
    <dgm:cxn modelId="{91944205-EF7D-409F-A97B-EE01D133BAEE}" srcId="{02A76979-507C-468F-B688-A1654B4ED715}" destId="{E8E4A472-2B49-43A4-A1B3-A6ED3A0C5803}" srcOrd="1" destOrd="0" parTransId="{B85EBBFF-0E4F-463C-9216-03973E019166}" sibTransId="{A9F0A02D-390F-4E58-9490-44BDE7461390}"/>
    <dgm:cxn modelId="{6E8F8B15-3B56-5548-B49F-E07B06D56FD8}" type="presOf" srcId="{69E08FF4-4460-454E-B770-1DEE88D37FE1}" destId="{472C3119-FBAF-1848-B1DD-E39FBC183257}" srcOrd="0" destOrd="0" presId="urn:microsoft.com/office/officeart/2008/layout/LinedList"/>
    <dgm:cxn modelId="{AB5B3220-57B9-426C-823C-1F66CFD883E2}" srcId="{02A76979-507C-468F-B688-A1654B4ED715}" destId="{69E08FF4-4460-454E-B770-1DEE88D37FE1}" srcOrd="0" destOrd="0" parTransId="{7A3DCC66-F0B4-46FD-B90F-6EE3A56EF7F1}" sibTransId="{7C8BBFA1-99AF-4FE0-8409-DA32C05BD407}"/>
    <dgm:cxn modelId="{09E2C242-685D-0C4C-AA10-E17CD274AB9A}" type="presOf" srcId="{02A76979-507C-468F-B688-A1654B4ED715}" destId="{31D42EB0-69B7-0049-A854-C18921E7CED9}" srcOrd="0" destOrd="0" presId="urn:microsoft.com/office/officeart/2008/layout/LinedList"/>
    <dgm:cxn modelId="{1CF5C08A-98F5-48D4-B416-FB59301702EB}" srcId="{02A76979-507C-468F-B688-A1654B4ED715}" destId="{D38ACED6-E8E5-4C59-B70A-D2C6A334948A}" srcOrd="2" destOrd="0" parTransId="{CC62CA04-8A89-4CA7-B3ED-9C2AF7C43D02}" sibTransId="{55A70EC9-1C5E-4FF0-8E8C-758569F88280}"/>
    <dgm:cxn modelId="{4D077CA1-45DD-B643-81FA-B74AFE124F97}" type="presOf" srcId="{D38ACED6-E8E5-4C59-B70A-D2C6A334948A}" destId="{6101B391-DE19-8B4A-B202-D921380A905E}" srcOrd="0" destOrd="0" presId="urn:microsoft.com/office/officeart/2008/layout/LinedList"/>
    <dgm:cxn modelId="{3522CACB-981B-EA49-95DB-7FE686576D85}" type="presOf" srcId="{E8E4A472-2B49-43A4-A1B3-A6ED3A0C5803}" destId="{9B54A303-423B-E645-B065-B13011BEFC02}" srcOrd="0" destOrd="0" presId="urn:microsoft.com/office/officeart/2008/layout/LinedList"/>
    <dgm:cxn modelId="{7E2CEA6B-E564-4A46-B1DF-81EBB897DD59}" type="presParOf" srcId="{31D42EB0-69B7-0049-A854-C18921E7CED9}" destId="{EC477189-3DB1-694C-85E3-206E668B640D}" srcOrd="0" destOrd="0" presId="urn:microsoft.com/office/officeart/2008/layout/LinedList"/>
    <dgm:cxn modelId="{69F2888C-B6FC-094E-8EE3-FAE83E7AEA21}" type="presParOf" srcId="{31D42EB0-69B7-0049-A854-C18921E7CED9}" destId="{E1477E8E-332D-ED4F-9B35-7CF7B16D6194}" srcOrd="1" destOrd="0" presId="urn:microsoft.com/office/officeart/2008/layout/LinedList"/>
    <dgm:cxn modelId="{57B492C6-D2A6-B24A-9A22-B623DDE89A51}" type="presParOf" srcId="{E1477E8E-332D-ED4F-9B35-7CF7B16D6194}" destId="{472C3119-FBAF-1848-B1DD-E39FBC183257}" srcOrd="0" destOrd="0" presId="urn:microsoft.com/office/officeart/2008/layout/LinedList"/>
    <dgm:cxn modelId="{28483D14-E8D9-D846-91B2-9EB141DD9C77}" type="presParOf" srcId="{E1477E8E-332D-ED4F-9B35-7CF7B16D6194}" destId="{BE88CEC5-B697-4246-9ABA-170F34CB687D}" srcOrd="1" destOrd="0" presId="urn:microsoft.com/office/officeart/2008/layout/LinedList"/>
    <dgm:cxn modelId="{1C5B8850-5EFC-1B43-8A24-562993128716}" type="presParOf" srcId="{31D42EB0-69B7-0049-A854-C18921E7CED9}" destId="{0990354F-8D78-F445-9E80-6464B455221A}" srcOrd="2" destOrd="0" presId="urn:microsoft.com/office/officeart/2008/layout/LinedList"/>
    <dgm:cxn modelId="{A338261D-63F1-544A-8A5E-1737FAFA061E}" type="presParOf" srcId="{31D42EB0-69B7-0049-A854-C18921E7CED9}" destId="{C0F18363-A189-2A46-9370-2634C222B6BB}" srcOrd="3" destOrd="0" presId="urn:microsoft.com/office/officeart/2008/layout/LinedList"/>
    <dgm:cxn modelId="{F0D570C7-3B5B-8F41-9326-8E4ABE84CEBB}" type="presParOf" srcId="{C0F18363-A189-2A46-9370-2634C222B6BB}" destId="{9B54A303-423B-E645-B065-B13011BEFC02}" srcOrd="0" destOrd="0" presId="urn:microsoft.com/office/officeart/2008/layout/LinedList"/>
    <dgm:cxn modelId="{EBF9A21A-EA63-4544-8D40-87ECB870B09F}" type="presParOf" srcId="{C0F18363-A189-2A46-9370-2634C222B6BB}" destId="{86148622-19F1-0346-BA9D-13250B9A735F}" srcOrd="1" destOrd="0" presId="urn:microsoft.com/office/officeart/2008/layout/LinedList"/>
    <dgm:cxn modelId="{3B155D5C-F3ED-9247-B405-3B22DC52DBD8}" type="presParOf" srcId="{31D42EB0-69B7-0049-A854-C18921E7CED9}" destId="{7BB9BA52-9C49-5742-8514-A6BCA113D738}" srcOrd="4" destOrd="0" presId="urn:microsoft.com/office/officeart/2008/layout/LinedList"/>
    <dgm:cxn modelId="{35EE4942-AA44-1B42-A218-86BCCFD84868}" type="presParOf" srcId="{31D42EB0-69B7-0049-A854-C18921E7CED9}" destId="{CEFF0895-AD46-D14F-B29C-7E9E796EA210}" srcOrd="5" destOrd="0" presId="urn:microsoft.com/office/officeart/2008/layout/LinedList"/>
    <dgm:cxn modelId="{2DBF87CB-DD83-B345-AFB0-B56EBF47F89F}" type="presParOf" srcId="{CEFF0895-AD46-D14F-B29C-7E9E796EA210}" destId="{6101B391-DE19-8B4A-B202-D921380A905E}" srcOrd="0" destOrd="0" presId="urn:microsoft.com/office/officeart/2008/layout/LinedList"/>
    <dgm:cxn modelId="{0762E464-6159-4440-A6E6-586008A3B71B}" type="presParOf" srcId="{CEFF0895-AD46-D14F-B29C-7E9E796EA210}" destId="{0F4243EC-7728-434B-9542-6EB23CEEBE88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0307E69-ABDF-4CEE-9FA0-4757D9E276A7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B3E8F91-B7C0-4006-9A5B-A4334544CAB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dirty="0"/>
            <a:t>Navigating extensive databases manually can be time-consuming; automation offers a streamlined approach.</a:t>
          </a:r>
          <a:endParaRPr lang="en-US" dirty="0"/>
        </a:p>
      </dgm:t>
    </dgm:pt>
    <dgm:pt modelId="{E0707D83-AF43-4F94-8B93-ACC29B17BF69}" type="parTrans" cxnId="{C313DE81-0105-418B-9548-79ADE97DC691}">
      <dgm:prSet/>
      <dgm:spPr/>
      <dgm:t>
        <a:bodyPr/>
        <a:lstStyle/>
        <a:p>
          <a:endParaRPr lang="en-US"/>
        </a:p>
      </dgm:t>
    </dgm:pt>
    <dgm:pt modelId="{430F58E1-8071-4432-8A56-F1926030FF02}" type="sibTrans" cxnId="{C313DE81-0105-418B-9548-79ADE97DC691}">
      <dgm:prSet/>
      <dgm:spPr/>
      <dgm:t>
        <a:bodyPr/>
        <a:lstStyle/>
        <a:p>
          <a:endParaRPr lang="en-US"/>
        </a:p>
      </dgm:t>
    </dgm:pt>
    <dgm:pt modelId="{5A472391-2247-40AB-8565-286534394DF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dirty="0"/>
            <a:t>Automated scripts eliminate the need for constant human oversight, speeding up data processing.</a:t>
          </a:r>
          <a:endParaRPr lang="en-US" dirty="0"/>
        </a:p>
      </dgm:t>
    </dgm:pt>
    <dgm:pt modelId="{2FCB9A79-485C-4B56-A5F5-C6D6077CDEC1}" type="parTrans" cxnId="{0F88D96B-15C9-4E97-8BDC-EFA1E3AFFB6E}">
      <dgm:prSet/>
      <dgm:spPr/>
      <dgm:t>
        <a:bodyPr/>
        <a:lstStyle/>
        <a:p>
          <a:endParaRPr lang="en-US"/>
        </a:p>
      </dgm:t>
    </dgm:pt>
    <dgm:pt modelId="{A845184A-4F19-42FE-8C81-98312E26E35B}" type="sibTrans" cxnId="{0F88D96B-15C9-4E97-8BDC-EFA1E3AFFB6E}">
      <dgm:prSet/>
      <dgm:spPr/>
      <dgm:t>
        <a:bodyPr/>
        <a:lstStyle/>
        <a:p>
          <a:endParaRPr lang="en-US"/>
        </a:p>
      </dgm:t>
    </dgm:pt>
    <dgm:pt modelId="{22F2E4B6-2F7D-4FCA-9441-93C4F75C887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dirty="0"/>
            <a:t>Merging Blind-SQL Injection with Brute-Force Attacks optimizes password extraction from database schemas.</a:t>
          </a:r>
          <a:endParaRPr lang="en-US" dirty="0"/>
        </a:p>
      </dgm:t>
    </dgm:pt>
    <dgm:pt modelId="{A4A6F84A-5543-4AAB-A1B7-5C52B5F4AF3C}" type="parTrans" cxnId="{8B0B3ABC-8C5A-4AE1-BE7C-B1DE2A0BD2AC}">
      <dgm:prSet/>
      <dgm:spPr/>
      <dgm:t>
        <a:bodyPr/>
        <a:lstStyle/>
        <a:p>
          <a:endParaRPr lang="en-US"/>
        </a:p>
      </dgm:t>
    </dgm:pt>
    <dgm:pt modelId="{E3E5A0C5-89B0-4DEA-B57E-ADDA96D4CAD5}" type="sibTrans" cxnId="{8B0B3ABC-8C5A-4AE1-BE7C-B1DE2A0BD2AC}">
      <dgm:prSet/>
      <dgm:spPr/>
      <dgm:t>
        <a:bodyPr/>
        <a:lstStyle/>
        <a:p>
          <a:endParaRPr lang="en-US"/>
        </a:p>
      </dgm:t>
    </dgm:pt>
    <dgm:pt modelId="{F3039FEF-1D6E-4A7E-A44E-8F3F1DAC3D2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A Blind-SQL Injection technique combined with a Brute-Force Attack </a:t>
          </a:r>
          <a:r>
            <a:rPr lang="en-US" b="0" i="0" dirty="0"/>
            <a:t>Tools like Python scripts are pivotal for automation, ensuring efficient data retrieval and server validation.</a:t>
          </a:r>
          <a:endParaRPr lang="en-US" dirty="0"/>
        </a:p>
      </dgm:t>
    </dgm:pt>
    <dgm:pt modelId="{9980A43B-192B-4C49-9AF2-6D2D7EA7A14E}" type="parTrans" cxnId="{F97A2075-BE67-4527-B922-36FD97FC15BB}">
      <dgm:prSet/>
      <dgm:spPr/>
      <dgm:t>
        <a:bodyPr/>
        <a:lstStyle/>
        <a:p>
          <a:endParaRPr lang="en-US"/>
        </a:p>
      </dgm:t>
    </dgm:pt>
    <dgm:pt modelId="{5FB20A69-584D-4ACD-939D-E5C56A998420}" type="sibTrans" cxnId="{F97A2075-BE67-4527-B922-36FD97FC15BB}">
      <dgm:prSet/>
      <dgm:spPr/>
      <dgm:t>
        <a:bodyPr/>
        <a:lstStyle/>
        <a:p>
          <a:endParaRPr lang="en-US"/>
        </a:p>
      </dgm:t>
    </dgm:pt>
    <dgm:pt modelId="{0D7AA9E1-162D-41AE-9E9C-0B74E2E3E20C}" type="pres">
      <dgm:prSet presAssocID="{10307E69-ABDF-4CEE-9FA0-4757D9E276A7}" presName="root" presStyleCnt="0">
        <dgm:presLayoutVars>
          <dgm:dir/>
          <dgm:resizeHandles val="exact"/>
        </dgm:presLayoutVars>
      </dgm:prSet>
      <dgm:spPr/>
    </dgm:pt>
    <dgm:pt modelId="{7FBA4458-6CB1-4B04-982A-8D80E45D7C88}" type="pres">
      <dgm:prSet presAssocID="{AB3E8F91-B7C0-4006-9A5B-A4334544CAB2}" presName="compNode" presStyleCnt="0"/>
      <dgm:spPr/>
    </dgm:pt>
    <dgm:pt modelId="{1551F9F3-84B5-40C8-B655-77A9A0E60BEA}" type="pres">
      <dgm:prSet presAssocID="{AB3E8F91-B7C0-4006-9A5B-A4334544CAB2}" presName="bgRect" presStyleLbl="bgShp" presStyleIdx="0" presStyleCnt="4"/>
      <dgm:spPr/>
    </dgm:pt>
    <dgm:pt modelId="{D201CFF8-248A-4A5B-9051-916E7036EE0E}" type="pres">
      <dgm:prSet presAssocID="{AB3E8F91-B7C0-4006-9A5B-A4334544CAB2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ze"/>
        </a:ext>
      </dgm:extLst>
    </dgm:pt>
    <dgm:pt modelId="{E0036FE8-6D27-454D-ADCB-2DDB0D488EEE}" type="pres">
      <dgm:prSet presAssocID="{AB3E8F91-B7C0-4006-9A5B-A4334544CAB2}" presName="spaceRect" presStyleCnt="0"/>
      <dgm:spPr/>
    </dgm:pt>
    <dgm:pt modelId="{C913C72B-E4F8-40AD-9134-F39D6597B1F5}" type="pres">
      <dgm:prSet presAssocID="{AB3E8F91-B7C0-4006-9A5B-A4334544CAB2}" presName="parTx" presStyleLbl="revTx" presStyleIdx="0" presStyleCnt="4">
        <dgm:presLayoutVars>
          <dgm:chMax val="0"/>
          <dgm:chPref val="0"/>
        </dgm:presLayoutVars>
      </dgm:prSet>
      <dgm:spPr/>
    </dgm:pt>
    <dgm:pt modelId="{F0BFCF06-B615-43CD-80CD-9832EC4FD342}" type="pres">
      <dgm:prSet presAssocID="{430F58E1-8071-4432-8A56-F1926030FF02}" presName="sibTrans" presStyleCnt="0"/>
      <dgm:spPr/>
    </dgm:pt>
    <dgm:pt modelId="{E01E8952-1E6B-4417-9BC7-629F3EA99234}" type="pres">
      <dgm:prSet presAssocID="{5A472391-2247-40AB-8565-286534394DF6}" presName="compNode" presStyleCnt="0"/>
      <dgm:spPr/>
    </dgm:pt>
    <dgm:pt modelId="{95901255-A68B-4521-98E2-C2BEA7FF08C0}" type="pres">
      <dgm:prSet presAssocID="{5A472391-2247-40AB-8565-286534394DF6}" presName="bgRect" presStyleLbl="bgShp" presStyleIdx="1" presStyleCnt="4"/>
      <dgm:spPr/>
    </dgm:pt>
    <dgm:pt modelId="{497638B8-9689-4D46-BD30-FE12D5891D0E}" type="pres">
      <dgm:prSet presAssocID="{5A472391-2247-40AB-8565-286534394DF6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grammer"/>
        </a:ext>
      </dgm:extLst>
    </dgm:pt>
    <dgm:pt modelId="{657BE94C-97B4-4221-AE11-497CFDF4737E}" type="pres">
      <dgm:prSet presAssocID="{5A472391-2247-40AB-8565-286534394DF6}" presName="spaceRect" presStyleCnt="0"/>
      <dgm:spPr/>
    </dgm:pt>
    <dgm:pt modelId="{96785521-4FBF-42A8-9B97-AF06536FB4A1}" type="pres">
      <dgm:prSet presAssocID="{5A472391-2247-40AB-8565-286534394DF6}" presName="parTx" presStyleLbl="revTx" presStyleIdx="1" presStyleCnt="4">
        <dgm:presLayoutVars>
          <dgm:chMax val="0"/>
          <dgm:chPref val="0"/>
        </dgm:presLayoutVars>
      </dgm:prSet>
      <dgm:spPr/>
    </dgm:pt>
    <dgm:pt modelId="{D0E69D57-84FC-4ABA-8368-9ECAC75F103C}" type="pres">
      <dgm:prSet presAssocID="{A845184A-4F19-42FE-8C81-98312E26E35B}" presName="sibTrans" presStyleCnt="0"/>
      <dgm:spPr/>
    </dgm:pt>
    <dgm:pt modelId="{411DCF35-836D-4DAB-9EF5-919462FB89B5}" type="pres">
      <dgm:prSet presAssocID="{22F2E4B6-2F7D-4FCA-9441-93C4F75C8878}" presName="compNode" presStyleCnt="0"/>
      <dgm:spPr/>
    </dgm:pt>
    <dgm:pt modelId="{7754A0F0-6983-4DE0-B31E-2FDD403C9E96}" type="pres">
      <dgm:prSet presAssocID="{22F2E4B6-2F7D-4FCA-9441-93C4F75C8878}" presName="bgRect" presStyleLbl="bgShp" presStyleIdx="2" presStyleCnt="4"/>
      <dgm:spPr/>
    </dgm:pt>
    <dgm:pt modelId="{599BA405-873B-4CB4-AD70-E391D4419934}" type="pres">
      <dgm:prSet presAssocID="{22F2E4B6-2F7D-4FCA-9441-93C4F75C8878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lowchart"/>
        </a:ext>
      </dgm:extLst>
    </dgm:pt>
    <dgm:pt modelId="{996FEDB2-5B2F-4DE8-BA07-82280FE08C0D}" type="pres">
      <dgm:prSet presAssocID="{22F2E4B6-2F7D-4FCA-9441-93C4F75C8878}" presName="spaceRect" presStyleCnt="0"/>
      <dgm:spPr/>
    </dgm:pt>
    <dgm:pt modelId="{2DB6BD58-01C3-4522-A6E9-969C005F8B36}" type="pres">
      <dgm:prSet presAssocID="{22F2E4B6-2F7D-4FCA-9441-93C4F75C8878}" presName="parTx" presStyleLbl="revTx" presStyleIdx="2" presStyleCnt="4">
        <dgm:presLayoutVars>
          <dgm:chMax val="0"/>
          <dgm:chPref val="0"/>
        </dgm:presLayoutVars>
      </dgm:prSet>
      <dgm:spPr/>
    </dgm:pt>
    <dgm:pt modelId="{84F138C7-7174-4DBE-B891-F831AA1F200A}" type="pres">
      <dgm:prSet presAssocID="{E3E5A0C5-89B0-4DEA-B57E-ADDA96D4CAD5}" presName="sibTrans" presStyleCnt="0"/>
      <dgm:spPr/>
    </dgm:pt>
    <dgm:pt modelId="{05ACA532-30C5-4E7F-A6D3-0E51E78B92C9}" type="pres">
      <dgm:prSet presAssocID="{F3039FEF-1D6E-4A7E-A44E-8F3F1DAC3D2B}" presName="compNode" presStyleCnt="0"/>
      <dgm:spPr/>
    </dgm:pt>
    <dgm:pt modelId="{14133F67-8E04-46AC-8080-DC9B4BEC0F3A}" type="pres">
      <dgm:prSet presAssocID="{F3039FEF-1D6E-4A7E-A44E-8F3F1DAC3D2B}" presName="bgRect" presStyleLbl="bgShp" presStyleIdx="3" presStyleCnt="4"/>
      <dgm:spPr/>
    </dgm:pt>
    <dgm:pt modelId="{2E19351F-775E-4278-BA77-0199FEF84E01}" type="pres">
      <dgm:prSet presAssocID="{F3039FEF-1D6E-4A7E-A44E-8F3F1DAC3D2B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127D4466-F224-4F25-8E93-B083A4321648}" type="pres">
      <dgm:prSet presAssocID="{F3039FEF-1D6E-4A7E-A44E-8F3F1DAC3D2B}" presName="spaceRect" presStyleCnt="0"/>
      <dgm:spPr/>
    </dgm:pt>
    <dgm:pt modelId="{12193B87-80E6-431E-90BB-619C6F07E184}" type="pres">
      <dgm:prSet presAssocID="{F3039FEF-1D6E-4A7E-A44E-8F3F1DAC3D2B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C496330E-9B67-41B7-877D-9D87743A5410}" type="presOf" srcId="{AB3E8F91-B7C0-4006-9A5B-A4334544CAB2}" destId="{C913C72B-E4F8-40AD-9134-F39D6597B1F5}" srcOrd="0" destOrd="0" presId="urn:microsoft.com/office/officeart/2018/2/layout/IconVerticalSolidList"/>
    <dgm:cxn modelId="{0F88D96B-15C9-4E97-8BDC-EFA1E3AFFB6E}" srcId="{10307E69-ABDF-4CEE-9FA0-4757D9E276A7}" destId="{5A472391-2247-40AB-8565-286534394DF6}" srcOrd="1" destOrd="0" parTransId="{2FCB9A79-485C-4B56-A5F5-C6D6077CDEC1}" sibTransId="{A845184A-4F19-42FE-8C81-98312E26E35B}"/>
    <dgm:cxn modelId="{1B23EF6D-7CD5-4457-903C-95CFCCB2828F}" type="presOf" srcId="{10307E69-ABDF-4CEE-9FA0-4757D9E276A7}" destId="{0D7AA9E1-162D-41AE-9E9C-0B74E2E3E20C}" srcOrd="0" destOrd="0" presId="urn:microsoft.com/office/officeart/2018/2/layout/IconVerticalSolidList"/>
    <dgm:cxn modelId="{F97A2075-BE67-4527-B922-36FD97FC15BB}" srcId="{10307E69-ABDF-4CEE-9FA0-4757D9E276A7}" destId="{F3039FEF-1D6E-4A7E-A44E-8F3F1DAC3D2B}" srcOrd="3" destOrd="0" parTransId="{9980A43B-192B-4C49-9AF2-6D2D7EA7A14E}" sibTransId="{5FB20A69-584D-4ACD-939D-E5C56A998420}"/>
    <dgm:cxn modelId="{E8017475-983A-40AB-A90B-6C86C7DAE60D}" type="presOf" srcId="{F3039FEF-1D6E-4A7E-A44E-8F3F1DAC3D2B}" destId="{12193B87-80E6-431E-90BB-619C6F07E184}" srcOrd="0" destOrd="0" presId="urn:microsoft.com/office/officeart/2018/2/layout/IconVerticalSolidList"/>
    <dgm:cxn modelId="{C313DE81-0105-418B-9548-79ADE97DC691}" srcId="{10307E69-ABDF-4CEE-9FA0-4757D9E276A7}" destId="{AB3E8F91-B7C0-4006-9A5B-A4334544CAB2}" srcOrd="0" destOrd="0" parTransId="{E0707D83-AF43-4F94-8B93-ACC29B17BF69}" sibTransId="{430F58E1-8071-4432-8A56-F1926030FF02}"/>
    <dgm:cxn modelId="{8B0B3ABC-8C5A-4AE1-BE7C-B1DE2A0BD2AC}" srcId="{10307E69-ABDF-4CEE-9FA0-4757D9E276A7}" destId="{22F2E4B6-2F7D-4FCA-9441-93C4F75C8878}" srcOrd="2" destOrd="0" parTransId="{A4A6F84A-5543-4AAB-A1B7-5C52B5F4AF3C}" sibTransId="{E3E5A0C5-89B0-4DEA-B57E-ADDA96D4CAD5}"/>
    <dgm:cxn modelId="{249885DB-1076-4BCC-8145-05DDCF28139E}" type="presOf" srcId="{22F2E4B6-2F7D-4FCA-9441-93C4F75C8878}" destId="{2DB6BD58-01C3-4522-A6E9-969C005F8B36}" srcOrd="0" destOrd="0" presId="urn:microsoft.com/office/officeart/2018/2/layout/IconVerticalSolidList"/>
    <dgm:cxn modelId="{A663B2DE-9124-454A-BBF1-D24AB1A40CA8}" type="presOf" srcId="{5A472391-2247-40AB-8565-286534394DF6}" destId="{96785521-4FBF-42A8-9B97-AF06536FB4A1}" srcOrd="0" destOrd="0" presId="urn:microsoft.com/office/officeart/2018/2/layout/IconVerticalSolidList"/>
    <dgm:cxn modelId="{9B329FBD-D2A1-43AB-B448-8B25037767FD}" type="presParOf" srcId="{0D7AA9E1-162D-41AE-9E9C-0B74E2E3E20C}" destId="{7FBA4458-6CB1-4B04-982A-8D80E45D7C88}" srcOrd="0" destOrd="0" presId="urn:microsoft.com/office/officeart/2018/2/layout/IconVerticalSolidList"/>
    <dgm:cxn modelId="{8F60578E-B134-4D6A-83F9-AC7E34CCB6EC}" type="presParOf" srcId="{7FBA4458-6CB1-4B04-982A-8D80E45D7C88}" destId="{1551F9F3-84B5-40C8-B655-77A9A0E60BEA}" srcOrd="0" destOrd="0" presId="urn:microsoft.com/office/officeart/2018/2/layout/IconVerticalSolidList"/>
    <dgm:cxn modelId="{40276CB7-7CEB-47CA-9EFC-D6A929AED3A5}" type="presParOf" srcId="{7FBA4458-6CB1-4B04-982A-8D80E45D7C88}" destId="{D201CFF8-248A-4A5B-9051-916E7036EE0E}" srcOrd="1" destOrd="0" presId="urn:microsoft.com/office/officeart/2018/2/layout/IconVerticalSolidList"/>
    <dgm:cxn modelId="{06BF5EF3-DDEC-44C3-9920-6694094DE8C8}" type="presParOf" srcId="{7FBA4458-6CB1-4B04-982A-8D80E45D7C88}" destId="{E0036FE8-6D27-454D-ADCB-2DDB0D488EEE}" srcOrd="2" destOrd="0" presId="urn:microsoft.com/office/officeart/2018/2/layout/IconVerticalSolidList"/>
    <dgm:cxn modelId="{9788C1E3-87B4-4AE7-AFA4-0FD1A28DE194}" type="presParOf" srcId="{7FBA4458-6CB1-4B04-982A-8D80E45D7C88}" destId="{C913C72B-E4F8-40AD-9134-F39D6597B1F5}" srcOrd="3" destOrd="0" presId="urn:microsoft.com/office/officeart/2018/2/layout/IconVerticalSolidList"/>
    <dgm:cxn modelId="{CBFBF227-49BF-4108-8B58-699C28B899E8}" type="presParOf" srcId="{0D7AA9E1-162D-41AE-9E9C-0B74E2E3E20C}" destId="{F0BFCF06-B615-43CD-80CD-9832EC4FD342}" srcOrd="1" destOrd="0" presId="urn:microsoft.com/office/officeart/2018/2/layout/IconVerticalSolidList"/>
    <dgm:cxn modelId="{BDB76B8C-CA63-448D-8AC3-EDDB6FB842F9}" type="presParOf" srcId="{0D7AA9E1-162D-41AE-9E9C-0B74E2E3E20C}" destId="{E01E8952-1E6B-4417-9BC7-629F3EA99234}" srcOrd="2" destOrd="0" presId="urn:microsoft.com/office/officeart/2018/2/layout/IconVerticalSolidList"/>
    <dgm:cxn modelId="{8216876C-D56A-4ED3-A6E3-7FFA5B995CB8}" type="presParOf" srcId="{E01E8952-1E6B-4417-9BC7-629F3EA99234}" destId="{95901255-A68B-4521-98E2-C2BEA7FF08C0}" srcOrd="0" destOrd="0" presId="urn:microsoft.com/office/officeart/2018/2/layout/IconVerticalSolidList"/>
    <dgm:cxn modelId="{C4E85175-9A3F-4237-9CEA-C839717AD7A5}" type="presParOf" srcId="{E01E8952-1E6B-4417-9BC7-629F3EA99234}" destId="{497638B8-9689-4D46-BD30-FE12D5891D0E}" srcOrd="1" destOrd="0" presId="urn:microsoft.com/office/officeart/2018/2/layout/IconVerticalSolidList"/>
    <dgm:cxn modelId="{96867F77-6B89-4815-B1B3-201F800EBA3B}" type="presParOf" srcId="{E01E8952-1E6B-4417-9BC7-629F3EA99234}" destId="{657BE94C-97B4-4221-AE11-497CFDF4737E}" srcOrd="2" destOrd="0" presId="urn:microsoft.com/office/officeart/2018/2/layout/IconVerticalSolidList"/>
    <dgm:cxn modelId="{2ABE15E7-6723-4CD5-BD08-E710DC221299}" type="presParOf" srcId="{E01E8952-1E6B-4417-9BC7-629F3EA99234}" destId="{96785521-4FBF-42A8-9B97-AF06536FB4A1}" srcOrd="3" destOrd="0" presId="urn:microsoft.com/office/officeart/2018/2/layout/IconVerticalSolidList"/>
    <dgm:cxn modelId="{07F5E3CF-9999-41CB-9AAB-93355317595E}" type="presParOf" srcId="{0D7AA9E1-162D-41AE-9E9C-0B74E2E3E20C}" destId="{D0E69D57-84FC-4ABA-8368-9ECAC75F103C}" srcOrd="3" destOrd="0" presId="urn:microsoft.com/office/officeart/2018/2/layout/IconVerticalSolidList"/>
    <dgm:cxn modelId="{926A1A0B-603A-48E8-B9B9-81A400204CFD}" type="presParOf" srcId="{0D7AA9E1-162D-41AE-9E9C-0B74E2E3E20C}" destId="{411DCF35-836D-4DAB-9EF5-919462FB89B5}" srcOrd="4" destOrd="0" presId="urn:microsoft.com/office/officeart/2018/2/layout/IconVerticalSolidList"/>
    <dgm:cxn modelId="{CF7D4AA7-6248-443F-8EFE-4E04D305CA7B}" type="presParOf" srcId="{411DCF35-836D-4DAB-9EF5-919462FB89B5}" destId="{7754A0F0-6983-4DE0-B31E-2FDD403C9E96}" srcOrd="0" destOrd="0" presId="urn:microsoft.com/office/officeart/2018/2/layout/IconVerticalSolidList"/>
    <dgm:cxn modelId="{EEB8B840-66F9-4FAF-A427-D16C301CF238}" type="presParOf" srcId="{411DCF35-836D-4DAB-9EF5-919462FB89B5}" destId="{599BA405-873B-4CB4-AD70-E391D4419934}" srcOrd="1" destOrd="0" presId="urn:microsoft.com/office/officeart/2018/2/layout/IconVerticalSolidList"/>
    <dgm:cxn modelId="{41CBF008-445A-44E0-81E2-65BF7348FF9C}" type="presParOf" srcId="{411DCF35-836D-4DAB-9EF5-919462FB89B5}" destId="{996FEDB2-5B2F-4DE8-BA07-82280FE08C0D}" srcOrd="2" destOrd="0" presId="urn:microsoft.com/office/officeart/2018/2/layout/IconVerticalSolidList"/>
    <dgm:cxn modelId="{ACCE0B75-6264-4CC3-A44A-F8A1D396B4C7}" type="presParOf" srcId="{411DCF35-836D-4DAB-9EF5-919462FB89B5}" destId="{2DB6BD58-01C3-4522-A6E9-969C005F8B36}" srcOrd="3" destOrd="0" presId="urn:microsoft.com/office/officeart/2018/2/layout/IconVerticalSolidList"/>
    <dgm:cxn modelId="{34C7B67B-3881-4C48-A8E8-5AD1DE1294DA}" type="presParOf" srcId="{0D7AA9E1-162D-41AE-9E9C-0B74E2E3E20C}" destId="{84F138C7-7174-4DBE-B891-F831AA1F200A}" srcOrd="5" destOrd="0" presId="urn:microsoft.com/office/officeart/2018/2/layout/IconVerticalSolidList"/>
    <dgm:cxn modelId="{CE159F0C-0D5F-44A0-9B50-EE1200D0C9F8}" type="presParOf" srcId="{0D7AA9E1-162D-41AE-9E9C-0B74E2E3E20C}" destId="{05ACA532-30C5-4E7F-A6D3-0E51E78B92C9}" srcOrd="6" destOrd="0" presId="urn:microsoft.com/office/officeart/2018/2/layout/IconVerticalSolidList"/>
    <dgm:cxn modelId="{CEF671C8-F1AB-482E-81F5-062EE6ED70C1}" type="presParOf" srcId="{05ACA532-30C5-4E7F-A6D3-0E51E78B92C9}" destId="{14133F67-8E04-46AC-8080-DC9B4BEC0F3A}" srcOrd="0" destOrd="0" presId="urn:microsoft.com/office/officeart/2018/2/layout/IconVerticalSolidList"/>
    <dgm:cxn modelId="{362511B5-C4B6-42D1-90B6-3881B84EC645}" type="presParOf" srcId="{05ACA532-30C5-4E7F-A6D3-0E51E78B92C9}" destId="{2E19351F-775E-4278-BA77-0199FEF84E01}" srcOrd="1" destOrd="0" presId="urn:microsoft.com/office/officeart/2018/2/layout/IconVerticalSolidList"/>
    <dgm:cxn modelId="{4FF30886-5E5E-492B-9098-5C997F223075}" type="presParOf" srcId="{05ACA532-30C5-4E7F-A6D3-0E51E78B92C9}" destId="{127D4466-F224-4F25-8E93-B083A4321648}" srcOrd="2" destOrd="0" presId="urn:microsoft.com/office/officeart/2018/2/layout/IconVerticalSolidList"/>
    <dgm:cxn modelId="{72204911-C0E6-4ABA-BD2E-66ED528ADE03}" type="presParOf" srcId="{05ACA532-30C5-4E7F-A6D3-0E51E78B92C9}" destId="{12193B87-80E6-431E-90BB-619C6F07E184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477189-3DB1-694C-85E3-206E668B640D}">
      <dsp:nvSpPr>
        <dsp:cNvPr id="0" name=""/>
        <dsp:cNvSpPr/>
      </dsp:nvSpPr>
      <dsp:spPr>
        <a:xfrm>
          <a:off x="0" y="1684"/>
          <a:ext cx="5435733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72C3119-FBAF-1848-B1DD-E39FBC183257}">
      <dsp:nvSpPr>
        <dsp:cNvPr id="0" name=""/>
        <dsp:cNvSpPr/>
      </dsp:nvSpPr>
      <dsp:spPr>
        <a:xfrm>
          <a:off x="0" y="1684"/>
          <a:ext cx="5435733" cy="11490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A brute-force attack consists of an attacker submitting many passwords or passphrases with the hope of eventually guessing correctly. </a:t>
          </a:r>
        </a:p>
      </dsp:txBody>
      <dsp:txXfrm>
        <a:off x="0" y="1684"/>
        <a:ext cx="5435733" cy="1149081"/>
      </dsp:txXfrm>
    </dsp:sp>
    <dsp:sp modelId="{0990354F-8D78-F445-9E80-6464B455221A}">
      <dsp:nvSpPr>
        <dsp:cNvPr id="0" name=""/>
        <dsp:cNvSpPr/>
      </dsp:nvSpPr>
      <dsp:spPr>
        <a:xfrm>
          <a:off x="0" y="1150765"/>
          <a:ext cx="5435733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B54A303-423B-E645-B065-B13011BEFC02}">
      <dsp:nvSpPr>
        <dsp:cNvPr id="0" name=""/>
        <dsp:cNvSpPr/>
      </dsp:nvSpPr>
      <dsp:spPr>
        <a:xfrm>
          <a:off x="0" y="1150765"/>
          <a:ext cx="5435733" cy="11490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Systematic check of all the  possible passwords or paraphrases until the attacker finds the right one.</a:t>
          </a:r>
        </a:p>
      </dsp:txBody>
      <dsp:txXfrm>
        <a:off x="0" y="1150765"/>
        <a:ext cx="5435733" cy="1149081"/>
      </dsp:txXfrm>
    </dsp:sp>
    <dsp:sp modelId="{7BB9BA52-9C49-5742-8514-A6BCA113D738}">
      <dsp:nvSpPr>
        <dsp:cNvPr id="0" name=""/>
        <dsp:cNvSpPr/>
      </dsp:nvSpPr>
      <dsp:spPr>
        <a:xfrm>
          <a:off x="0" y="2299847"/>
          <a:ext cx="5435733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01B391-DE19-8B4A-B202-D921380A905E}">
      <dsp:nvSpPr>
        <dsp:cNvPr id="0" name=""/>
        <dsp:cNvSpPr/>
      </dsp:nvSpPr>
      <dsp:spPr>
        <a:xfrm>
          <a:off x="0" y="2299847"/>
          <a:ext cx="5435733" cy="11490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In our case we will check character by character.</a:t>
          </a:r>
        </a:p>
      </dsp:txBody>
      <dsp:txXfrm>
        <a:off x="0" y="2299847"/>
        <a:ext cx="5435733" cy="114908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51F9F3-84B5-40C8-B655-77A9A0E60BEA}">
      <dsp:nvSpPr>
        <dsp:cNvPr id="0" name=""/>
        <dsp:cNvSpPr/>
      </dsp:nvSpPr>
      <dsp:spPr>
        <a:xfrm>
          <a:off x="0" y="1658"/>
          <a:ext cx="8346892" cy="84078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201CFF8-248A-4A5B-9051-916E7036EE0E}">
      <dsp:nvSpPr>
        <dsp:cNvPr id="0" name=""/>
        <dsp:cNvSpPr/>
      </dsp:nvSpPr>
      <dsp:spPr>
        <a:xfrm>
          <a:off x="254336" y="190834"/>
          <a:ext cx="462429" cy="46242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913C72B-E4F8-40AD-9134-F39D6597B1F5}">
      <dsp:nvSpPr>
        <dsp:cNvPr id="0" name=""/>
        <dsp:cNvSpPr/>
      </dsp:nvSpPr>
      <dsp:spPr>
        <a:xfrm>
          <a:off x="971101" y="1658"/>
          <a:ext cx="7375790" cy="8407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83" tIns="88983" rIns="88983" bIns="88983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/>
            <a:t>Navigating extensive databases manually can be time-consuming; automation offers a streamlined approach.</a:t>
          </a:r>
          <a:endParaRPr lang="en-US" sz="1600" kern="1200" dirty="0"/>
        </a:p>
      </dsp:txBody>
      <dsp:txXfrm>
        <a:off x="971101" y="1658"/>
        <a:ext cx="7375790" cy="840780"/>
      </dsp:txXfrm>
    </dsp:sp>
    <dsp:sp modelId="{95901255-A68B-4521-98E2-C2BEA7FF08C0}">
      <dsp:nvSpPr>
        <dsp:cNvPr id="0" name=""/>
        <dsp:cNvSpPr/>
      </dsp:nvSpPr>
      <dsp:spPr>
        <a:xfrm>
          <a:off x="0" y="1052634"/>
          <a:ext cx="8346892" cy="84078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97638B8-9689-4D46-BD30-FE12D5891D0E}">
      <dsp:nvSpPr>
        <dsp:cNvPr id="0" name=""/>
        <dsp:cNvSpPr/>
      </dsp:nvSpPr>
      <dsp:spPr>
        <a:xfrm>
          <a:off x="254336" y="1241810"/>
          <a:ext cx="462429" cy="46242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785521-4FBF-42A8-9B97-AF06536FB4A1}">
      <dsp:nvSpPr>
        <dsp:cNvPr id="0" name=""/>
        <dsp:cNvSpPr/>
      </dsp:nvSpPr>
      <dsp:spPr>
        <a:xfrm>
          <a:off x="971101" y="1052634"/>
          <a:ext cx="7375790" cy="8407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83" tIns="88983" rIns="88983" bIns="88983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/>
            <a:t>Automated scripts eliminate the need for constant human oversight, speeding up data processing.</a:t>
          </a:r>
          <a:endParaRPr lang="en-US" sz="1600" kern="1200" dirty="0"/>
        </a:p>
      </dsp:txBody>
      <dsp:txXfrm>
        <a:off x="971101" y="1052634"/>
        <a:ext cx="7375790" cy="840780"/>
      </dsp:txXfrm>
    </dsp:sp>
    <dsp:sp modelId="{7754A0F0-6983-4DE0-B31E-2FDD403C9E96}">
      <dsp:nvSpPr>
        <dsp:cNvPr id="0" name=""/>
        <dsp:cNvSpPr/>
      </dsp:nvSpPr>
      <dsp:spPr>
        <a:xfrm>
          <a:off x="0" y="2103610"/>
          <a:ext cx="8346892" cy="84078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99BA405-873B-4CB4-AD70-E391D4419934}">
      <dsp:nvSpPr>
        <dsp:cNvPr id="0" name=""/>
        <dsp:cNvSpPr/>
      </dsp:nvSpPr>
      <dsp:spPr>
        <a:xfrm>
          <a:off x="254336" y="2292786"/>
          <a:ext cx="462429" cy="46242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B6BD58-01C3-4522-A6E9-969C005F8B36}">
      <dsp:nvSpPr>
        <dsp:cNvPr id="0" name=""/>
        <dsp:cNvSpPr/>
      </dsp:nvSpPr>
      <dsp:spPr>
        <a:xfrm>
          <a:off x="971101" y="2103610"/>
          <a:ext cx="7375790" cy="8407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83" tIns="88983" rIns="88983" bIns="88983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/>
            <a:t>Merging Blind-SQL Injection with Brute-Force Attacks optimizes password extraction from database schemas.</a:t>
          </a:r>
          <a:endParaRPr lang="en-US" sz="1600" kern="1200" dirty="0"/>
        </a:p>
      </dsp:txBody>
      <dsp:txXfrm>
        <a:off x="971101" y="2103610"/>
        <a:ext cx="7375790" cy="840780"/>
      </dsp:txXfrm>
    </dsp:sp>
    <dsp:sp modelId="{14133F67-8E04-46AC-8080-DC9B4BEC0F3A}">
      <dsp:nvSpPr>
        <dsp:cNvPr id="0" name=""/>
        <dsp:cNvSpPr/>
      </dsp:nvSpPr>
      <dsp:spPr>
        <a:xfrm>
          <a:off x="0" y="3154586"/>
          <a:ext cx="8346892" cy="84078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E19351F-775E-4278-BA77-0199FEF84E01}">
      <dsp:nvSpPr>
        <dsp:cNvPr id="0" name=""/>
        <dsp:cNvSpPr/>
      </dsp:nvSpPr>
      <dsp:spPr>
        <a:xfrm>
          <a:off x="254336" y="3343762"/>
          <a:ext cx="462429" cy="46242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193B87-80E6-431E-90BB-619C6F07E184}">
      <dsp:nvSpPr>
        <dsp:cNvPr id="0" name=""/>
        <dsp:cNvSpPr/>
      </dsp:nvSpPr>
      <dsp:spPr>
        <a:xfrm>
          <a:off x="971101" y="3154586"/>
          <a:ext cx="7375790" cy="8407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83" tIns="88983" rIns="88983" bIns="88983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A Blind-SQL Injection technique combined with a Brute-Force Attack </a:t>
          </a:r>
          <a:r>
            <a:rPr lang="en-US" sz="1600" b="0" i="0" kern="1200" dirty="0"/>
            <a:t>Tools like Python scripts are pivotal for automation, ensuring efficient data retrieval and server validation.</a:t>
          </a:r>
          <a:endParaRPr lang="en-US" sz="1600" kern="1200" dirty="0"/>
        </a:p>
      </dsp:txBody>
      <dsp:txXfrm>
        <a:off x="971101" y="3154586"/>
        <a:ext cx="7375790" cy="84078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3A824-1A51-4B26-AD58-A6D8E14F6C04}" type="datetimeFigureOut">
              <a:rPr lang="en-US" smtClean="0"/>
              <a:t>10/13/23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61773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7E33E-8B18-4087-B112-809917729534}" type="datetimeFigureOut">
              <a:rPr lang="en-US" smtClean="0"/>
              <a:t>10/13/23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48025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FE419-2371-464F-8239-3959401C3561}" type="datetimeFigureOut">
              <a:rPr lang="en-US" smtClean="0"/>
              <a:t>10/13/23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41326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162C4-EDD9-4389-A98B-B87ECEA2A816}" type="datetimeFigureOut">
              <a:rPr lang="en-US" smtClean="0"/>
              <a:t>10/13/23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62054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059C3-6A89-4494-99FF-5A4D6FFD50EB}" type="datetimeFigureOut">
              <a:rPr lang="en-US" smtClean="0"/>
              <a:t>10/13/23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46974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4B2F-12DE-47F5-8894-472B206D2E1E}" type="datetimeFigureOut">
              <a:rPr lang="en-US" smtClean="0"/>
              <a:t>10/13/23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17911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0E46F-7819-4ACF-B48B-48222C2ACC88}" type="datetimeFigureOut">
              <a:rPr lang="en-US" smtClean="0"/>
              <a:t>10/13/23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12534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F3416-4057-4DAA-829D-4CA07428D088}" type="datetimeFigureOut">
              <a:rPr lang="en-US" smtClean="0"/>
              <a:t>10/13/23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25481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D9284-D300-4297-87F7-E791DCC15DB1}" type="datetimeFigureOut">
              <a:rPr lang="en-US" smtClean="0"/>
              <a:t>10/13/23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52979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25BB-DA17-4BA0-B3C8-3AC3ABC827E6}" type="datetimeFigureOut">
              <a:rPr lang="en-US" smtClean="0"/>
              <a:t>10/13/23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31307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B16C4C9A-3960-41CF-A4E9-2A8FB932454B}" type="datetimeFigureOut">
              <a:rPr lang="en-US" smtClean="0"/>
              <a:t>10/13/23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26214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BC1C18-307B-4F68-A007-B5B542270E8D}" type="datetimeFigureOut">
              <a:rPr lang="en-US" smtClean="0"/>
              <a:t>10/13/23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40305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youtu.be/qB0i4E6nNZ4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524835-BFAA-0B5D-2596-7FBD12014ED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BLIND SQL Injection USING AUTOMATON TOOL/ SCRIPT </a:t>
            </a:r>
            <a:endParaRPr lang="en-IN" sz="4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24CB59-FA2A-CE1F-4F6C-21BD61007E0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Assignment 1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520623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3522FE7-5A29-4EF6-B1EF-2CA55748A7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2192E09-EBC7-416C-B887-DFF915D7F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924498D-E084-44BE-A196-CFCE35564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BBC7667-C352-4842-9AFD-E5C16AD002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2FDF9410-E530-4E71-A2C0-4C24B48964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DB71EF-0A3D-BA3F-B11E-0EA4C65D1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966" y="1427304"/>
            <a:ext cx="8686800" cy="3241515"/>
          </a:xfrm>
        </p:spPr>
        <p:txBody>
          <a:bodyPr vert="horz" lIns="91440" tIns="45720" rIns="91440" bIns="0" rtlCol="0" anchor="ctr">
            <a:normAutofit/>
          </a:bodyPr>
          <a:lstStyle/>
          <a:p>
            <a:br>
              <a:rPr lang="en-US" sz="3800" dirty="0"/>
            </a:br>
            <a:br>
              <a:rPr lang="en-US" sz="3800" dirty="0"/>
            </a:br>
            <a:br>
              <a:rPr lang="en-US" sz="3800" dirty="0"/>
            </a:br>
            <a:br>
              <a:rPr lang="en-US" sz="3800" dirty="0"/>
            </a:br>
            <a:br>
              <a:rPr lang="en-US" sz="3800" dirty="0"/>
            </a:br>
            <a:r>
              <a:rPr lang="en-US" sz="3800" dirty="0"/>
              <a:t>THE END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3268B1E-8861-4702-9529-5A8FB23A61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752966" y="1094758"/>
            <a:ext cx="868680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C6646AE-8FD6-411E-8640-6CCB250D5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752966" y="4923706"/>
            <a:ext cx="868680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84854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53A750-8955-92E4-5EB6-FF664D1B94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>
            <a:normAutofit/>
          </a:bodyPr>
          <a:lstStyle/>
          <a:p>
            <a:r>
              <a:rPr lang="en-US" dirty="0"/>
              <a:t>Information Schema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9DC723-52C6-D085-B298-658FE13715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4"/>
            <a:ext cx="5622284" cy="3450613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600" b="0" i="0" dirty="0">
                <a:effectLst/>
              </a:rPr>
              <a:t>INFORMATION_SCHEMA serves as a centralized repository that stores metadata about other databases, detailing structures like tables, columns, and indexes.</a:t>
            </a:r>
          </a:p>
          <a:p>
            <a:pPr>
              <a:lnSpc>
                <a:spcPct val="110000"/>
              </a:lnSpc>
            </a:pPr>
            <a:r>
              <a:rPr lang="en-US" sz="1600" b="0" i="0" dirty="0">
                <a:effectLst/>
              </a:rPr>
              <a:t>By querying the INFORMATION_SCHEMA, users can obtain a plethora of details, including table names, column data types, constraints, and even information about stored routines and triggers.</a:t>
            </a:r>
          </a:p>
          <a:p>
            <a:pPr>
              <a:lnSpc>
                <a:spcPct val="110000"/>
              </a:lnSpc>
            </a:pPr>
            <a:r>
              <a:rPr lang="en-US" sz="1600" dirty="0"/>
              <a:t>It offers a consistent and standardized method to retrieve database information across different relational database management systems, ensuring uniformity in metadata queries.</a:t>
            </a:r>
            <a:endParaRPr lang="en-US" sz="1600" b="0" i="0" dirty="0">
              <a:effectLst/>
            </a:endParaRPr>
          </a:p>
        </p:txBody>
      </p:sp>
      <p:pic>
        <p:nvPicPr>
          <p:cNvPr id="9" name="Graphic 8" descr="Database">
            <a:extLst>
              <a:ext uri="{FF2B5EF4-FFF2-40B4-BE49-F238E27FC236}">
                <a16:creationId xmlns:a16="http://schemas.microsoft.com/office/drawing/2014/main" id="{837AF079-0D78-4FBC-2143-680D5F04F8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58395" y="2170914"/>
            <a:ext cx="2926098" cy="2926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3815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FE661-6EDE-0477-46C8-5B0A07807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Blind SQL Injection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258FFE-FC88-FC67-9FD9-1CE38C8A5A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4"/>
            <a:ext cx="5435733" cy="3450613"/>
          </a:xfrm>
        </p:spPr>
        <p:txBody>
          <a:bodyPr>
            <a:normAutofit/>
          </a:bodyPr>
          <a:lstStyle/>
          <a:p>
            <a:r>
              <a:rPr lang="en-US" b="0" i="0" dirty="0">
                <a:effectLst/>
                <a:latin typeface="Arial" panose="020B0604020202020204" pitchFamily="34" charset="0"/>
              </a:rPr>
              <a:t>Blind SQL injection is a type of SQL injection attacks where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b="0" i="0" dirty="0">
                <a:effectLst/>
                <a:latin typeface="Arial" panose="020B0604020202020204" pitchFamily="34" charset="0"/>
              </a:rPr>
              <a:t>the attacker determines database information through true/false</a:t>
            </a:r>
            <a:br>
              <a:rPr lang="en-US" dirty="0"/>
            </a:br>
            <a:r>
              <a:rPr lang="en-US" b="0" i="0" dirty="0">
                <a:effectLst/>
                <a:latin typeface="Arial" panose="020B0604020202020204" pitchFamily="34" charset="0"/>
              </a:rPr>
              <a:t>questions, based on the application’s feedback. This method is used particularly when the application hides specific error messages yet remains open to SQL vulnerabilities.</a:t>
            </a:r>
            <a:endParaRPr lang="en-IN" dirty="0"/>
          </a:p>
        </p:txBody>
      </p:sp>
      <p:pic>
        <p:nvPicPr>
          <p:cNvPr id="4" name="Picture 3" descr="A cartoon of a person looking at a magnifying glass&#10;&#10;Description automatically generated">
            <a:extLst>
              <a:ext uri="{FF2B5EF4-FFF2-40B4-BE49-F238E27FC236}">
                <a16:creationId xmlns:a16="http://schemas.microsoft.com/office/drawing/2014/main" id="{752A59D3-CAC4-46A4-21AA-C90384294B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047" r="-6" b="2320"/>
          <a:stretch/>
        </p:blipFill>
        <p:spPr>
          <a:xfrm>
            <a:off x="7554139" y="2174242"/>
            <a:ext cx="3336989" cy="3124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5392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58E47-8E84-B13C-3A82-C9DCBB78C1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>
            <a:normAutofit/>
          </a:bodyPr>
          <a:lstStyle/>
          <a:p>
            <a:r>
              <a:rPr lang="en-US" dirty="0"/>
              <a:t>Brute Force Attack</a:t>
            </a:r>
            <a:endParaRPr lang="en-IN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EB7DF70-0A31-4A61-9C8B-3333776A15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390413" y="2012810"/>
            <a:ext cx="3668069" cy="3453535"/>
            <a:chOff x="7807230" y="2012810"/>
            <a:chExt cx="3251252" cy="3459865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7926867-8D58-4875-8B76-E87E5BE825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0" y="2012810"/>
              <a:ext cx="3251252" cy="3459865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1905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A9F6663C-0F32-4FB9-B549-C2757F49F9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1" y="2026142"/>
              <a:ext cx="3251250" cy="3440203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762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w="38100" h="38100"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Picture 2" descr="Photo-style image of a computer screen displaying a login interface with multiple failed attempts notifications. On the desk, there's a note with various password combinations crossed out, hinting at a brute force attempt.">
            <a:extLst>
              <a:ext uri="{FF2B5EF4-FFF2-40B4-BE49-F238E27FC236}">
                <a16:creationId xmlns:a16="http://schemas.microsoft.com/office/drawing/2014/main" id="{8D26058C-9E17-0549-AB3F-2D085400D8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6" b="6367"/>
          <a:stretch/>
        </p:blipFill>
        <p:spPr bwMode="auto">
          <a:xfrm>
            <a:off x="7554139" y="2174242"/>
            <a:ext cx="3336989" cy="3124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8861389-D560-779B-D75C-9D68C0D33EC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64806291"/>
              </p:ext>
            </p:extLst>
          </p:nvPr>
        </p:nvGraphicFramePr>
        <p:xfrm>
          <a:off x="1451579" y="2015734"/>
          <a:ext cx="5435733" cy="34506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117927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0A9771-C0F9-300A-BECE-625E090610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1899" y="808056"/>
            <a:ext cx="9603275" cy="1049235"/>
          </a:xfrm>
        </p:spPr>
        <p:txBody>
          <a:bodyPr/>
          <a:lstStyle/>
          <a:p>
            <a:pPr algn="l"/>
            <a:r>
              <a:rPr lang="en-US"/>
              <a:t>Automation</a:t>
            </a:r>
            <a:endParaRPr lang="en-IN" dirty="0"/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FE79BCF3-8641-CEF5-D31F-56B0ED7CB25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94064622"/>
              </p:ext>
            </p:extLst>
          </p:nvPr>
        </p:nvGraphicFramePr>
        <p:xfrm>
          <a:off x="2223247" y="2052918"/>
          <a:ext cx="8346892" cy="39970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204158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9E5E629-7060-41F9-8B50-02B2E85F7D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236C76-4CCC-0B71-6281-851A9CF15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1455" y="1268898"/>
            <a:ext cx="3441845" cy="4361688"/>
          </a:xfrm>
        </p:spPr>
        <p:txBody>
          <a:bodyPr anchor="ctr">
            <a:normAutofit/>
          </a:bodyPr>
          <a:lstStyle/>
          <a:p>
            <a:r>
              <a:rPr lang="en-US" dirty="0"/>
              <a:t>Automation LOGIC</a:t>
            </a:r>
            <a:endParaRPr lang="en-IN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0A74D93-ED7F-4633-8594-99D9FA43DA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603005" y="676656"/>
            <a:ext cx="6945528" cy="5546173"/>
            <a:chOff x="4603005" y="1286439"/>
            <a:chExt cx="6292376" cy="4289488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8493448-FE74-4227-AC61-AF38A22278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603005" y="1286439"/>
              <a:ext cx="6292376" cy="4289488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BDA5412-7A0F-451B-86FE-5B4B38E058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02049" y="1490915"/>
              <a:ext cx="5894288" cy="3880536"/>
            </a:xfrm>
            <a:prstGeom prst="rect">
              <a:avLst/>
            </a:prstGeom>
            <a:solidFill>
              <a:schemeClr val="bg1">
                <a:alpha val="98000"/>
              </a:schemeClr>
            </a:soli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D1598E19-BACC-4AD6-8E51-F08B186A0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5097" y="1104306"/>
            <a:ext cx="6181344" cy="4690872"/>
          </a:xfrm>
          <a:prstGeom prst="rect">
            <a:avLst/>
          </a:prstGeom>
          <a:solidFill>
            <a:schemeClr val="tx2"/>
          </a:solidFill>
          <a:ln w="6350">
            <a:solidFill>
              <a:schemeClr val="bg2"/>
            </a:solidFill>
          </a:ln>
          <a:effectLst>
            <a:innerShdw blurRad="114300">
              <a:prstClr val="black">
                <a:alpha val="78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BE864D-A9EA-C6E8-AE34-0C049D068E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9689" y="1268898"/>
            <a:ext cx="5852160" cy="4361688"/>
          </a:xfrm>
        </p:spPr>
        <p:txBody>
          <a:bodyPr anchor="ctr"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500">
                <a:solidFill>
                  <a:schemeClr val="bg1"/>
                </a:solidFill>
              </a:rPr>
              <a:t>FUNC(str):</a:t>
            </a:r>
          </a:p>
          <a:p>
            <a:pPr marL="457010" lvl="1" indent="0">
              <a:lnSpc>
                <a:spcPct val="110000"/>
              </a:lnSpc>
              <a:buNone/>
            </a:pPr>
            <a:r>
              <a:rPr lang="en-US" sz="1500">
                <a:solidFill>
                  <a:schemeClr val="bg1"/>
                </a:solidFill>
              </a:rPr>
              <a:t>	Initialize headers</a:t>
            </a:r>
          </a:p>
          <a:p>
            <a:pPr marL="457010" lvl="1" indent="0">
              <a:lnSpc>
                <a:spcPct val="110000"/>
              </a:lnSpc>
              <a:buNone/>
            </a:pPr>
            <a:r>
              <a:rPr lang="en-US" sz="1500">
                <a:solidFill>
                  <a:schemeClr val="bg1"/>
                </a:solidFill>
              </a:rPr>
              <a:t>	create a payload with given str</a:t>
            </a:r>
          </a:p>
          <a:p>
            <a:pPr marL="457010" lvl="1" indent="0">
              <a:lnSpc>
                <a:spcPct val="110000"/>
              </a:lnSpc>
              <a:buNone/>
            </a:pPr>
            <a:r>
              <a:rPr lang="en-US" sz="1500">
                <a:solidFill>
                  <a:schemeClr val="bg1"/>
                </a:solidFill>
              </a:rPr>
              <a:t>	requests.put()</a:t>
            </a:r>
          </a:p>
          <a:p>
            <a:pPr marL="457010" lvl="1" indent="0">
              <a:lnSpc>
                <a:spcPct val="110000"/>
              </a:lnSpc>
              <a:buNone/>
            </a:pPr>
            <a:r>
              <a:rPr lang="en-US" sz="1500">
                <a:solidFill>
                  <a:schemeClr val="bg1"/>
                </a:solidFill>
              </a:rPr>
              <a:t>	for i in alphabets: </a:t>
            </a:r>
          </a:p>
          <a:p>
            <a:pPr marL="457010" lvl="1" indent="0">
              <a:lnSpc>
                <a:spcPct val="110000"/>
              </a:lnSpc>
              <a:buNone/>
            </a:pPr>
            <a:r>
              <a:rPr lang="en-US" sz="1500">
                <a:solidFill>
                  <a:schemeClr val="bg1"/>
                </a:solidFill>
              </a:rPr>
              <a:t>		if ”already exists please try to register with different username”:</a:t>
            </a:r>
          </a:p>
          <a:p>
            <a:pPr marL="457010" lvl="1" indent="0">
              <a:lnSpc>
                <a:spcPct val="110000"/>
              </a:lnSpc>
              <a:buNone/>
            </a:pPr>
            <a:r>
              <a:rPr lang="en-US" sz="1500">
                <a:solidFill>
                  <a:schemeClr val="bg1"/>
                </a:solidFill>
              </a:rPr>
              <a:t>			validate if the guessed name is the name and add to list</a:t>
            </a:r>
          </a:p>
          <a:p>
            <a:pPr marL="457010" lvl="1" indent="0">
              <a:lnSpc>
                <a:spcPct val="110000"/>
              </a:lnSpc>
              <a:buNone/>
            </a:pPr>
            <a:r>
              <a:rPr lang="en-US" sz="1500">
                <a:solidFill>
                  <a:schemeClr val="bg1"/>
                </a:solidFill>
              </a:rPr>
              <a:t>			FUNC(modified str)</a:t>
            </a:r>
          </a:p>
          <a:p>
            <a:pPr marL="457010" lvl="1" indent="0">
              <a:lnSpc>
                <a:spcPct val="110000"/>
              </a:lnSpc>
              <a:buNone/>
            </a:pPr>
            <a:r>
              <a:rPr lang="en-US" sz="1500">
                <a:solidFill>
                  <a:schemeClr val="bg1"/>
                </a:solidFill>
              </a:rPr>
              <a:t>		else:</a:t>
            </a:r>
          </a:p>
          <a:p>
            <a:pPr marL="457010" lvl="1" indent="0">
              <a:lnSpc>
                <a:spcPct val="110000"/>
              </a:lnSpc>
              <a:buNone/>
            </a:pPr>
            <a:r>
              <a:rPr lang="en-US" sz="1500">
                <a:solidFill>
                  <a:schemeClr val="bg1"/>
                </a:solidFill>
              </a:rPr>
              <a:t>			return</a:t>
            </a:r>
          </a:p>
          <a:p>
            <a:pPr marL="457010" lvl="1" indent="0">
              <a:lnSpc>
                <a:spcPct val="110000"/>
              </a:lnSpc>
              <a:buNone/>
            </a:pPr>
            <a:r>
              <a:rPr lang="en-US" sz="1500">
                <a:solidFill>
                  <a:schemeClr val="bg1"/>
                </a:solidFill>
              </a:rPr>
              <a:t>FUNC(“”)</a:t>
            </a:r>
          </a:p>
        </p:txBody>
      </p:sp>
    </p:spTree>
    <p:extLst>
      <p:ext uri="{BB962C8B-B14F-4D97-AF65-F5344CB8AC3E}">
        <p14:creationId xmlns:p14="http://schemas.microsoft.com/office/powerpoint/2010/main" val="7320378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CABCAE3-64FC-4149-819F-2C1812824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12FDCFE-9AD2-4D8A-8CBF-B3AA37EBF6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BD463FC-4CA8-4FF4-85A3-AF9F4B98D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ECF35C3-8B44-4F4B-BD25-4C01823DB2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2FA7AD0A-1871-4DF8-9235-F49D0513B9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6B04CFB-FAE5-47DD-9B3E-4E9BA7A89C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CFFC95-55CD-ABE0-5406-41BC277695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301" y="1474969"/>
            <a:ext cx="2823919" cy="1868760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3600"/>
              <a:t>Table names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E68D41B-9286-479F-9AB7-678C8E348D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9301" y="3528543"/>
            <a:ext cx="282391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8ACF89C-CFC3-4D68-B3C4-2BEFB7BBE5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979389" y="482171"/>
            <a:ext cx="7560115" cy="5149101"/>
            <a:chOff x="3979389" y="482171"/>
            <a:chExt cx="7560115" cy="5149101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3B770B7D-3C5C-4682-8DF0-20783592F3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79389" y="482171"/>
              <a:ext cx="7560115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6893E11-7EC1-4EB6-A2A8-0B693F8FE5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92448" y="812507"/>
              <a:ext cx="692827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622F7FD7-8884-4FD5-95AB-0B5C6033AD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5487" y="977965"/>
            <a:ext cx="6615582" cy="4135339"/>
          </a:xfrm>
          <a:prstGeom prst="rect">
            <a:avLst/>
          </a:prstGeom>
          <a:solidFill>
            <a:schemeClr val="bg1"/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6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7A79A4A2-911A-C290-8727-B80E9651F0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4987" t="23332" r="2038" b="2736"/>
          <a:stretch/>
        </p:blipFill>
        <p:spPr>
          <a:xfrm>
            <a:off x="4618374" y="1488162"/>
            <a:ext cx="6282919" cy="3122537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16EFE474-4FE0-4E8F-8F09-5ED2C9E76A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F8B8C81-54DC-4AF5-B682-3A2C70A6B5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55022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77D9E7FF-1281-179E-4232-AABA0AEEAB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66188" y="936331"/>
            <a:ext cx="6783732" cy="745097"/>
          </a:xfrm>
        </p:spPr>
      </p:pic>
      <p:pic>
        <p:nvPicPr>
          <p:cNvPr id="12" name="Picture 11" descr="A computer screen shot of a computer&#10;&#10;Description automatically generated">
            <a:extLst>
              <a:ext uri="{FF2B5EF4-FFF2-40B4-BE49-F238E27FC236}">
                <a16:creationId xmlns:a16="http://schemas.microsoft.com/office/drawing/2014/main" id="{30E232BA-54EF-8453-1712-FB3D224A93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8680" y="3913985"/>
            <a:ext cx="6881240" cy="179297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1B08A48-57D8-2F67-253F-DB6AD73ADA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8680" y="2431525"/>
            <a:ext cx="6881240" cy="74509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D08668E-3299-BAF8-FDD4-51BAC96E3679}"/>
              </a:ext>
            </a:extLst>
          </p:cNvPr>
          <p:cNvSpPr txBox="1"/>
          <p:nvPr/>
        </p:nvSpPr>
        <p:spPr>
          <a:xfrm>
            <a:off x="1343921" y="412948"/>
            <a:ext cx="1506859" cy="252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263667">
              <a:spcAft>
                <a:spcPts val="438"/>
              </a:spcAft>
            </a:pPr>
            <a:r>
              <a:rPr lang="en-US" sz="1038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COLUMN NAMES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A88935F-D70F-289E-E5C8-A6D88DB26852}"/>
              </a:ext>
            </a:extLst>
          </p:cNvPr>
          <p:cNvSpPr txBox="1"/>
          <p:nvPr/>
        </p:nvSpPr>
        <p:spPr>
          <a:xfrm>
            <a:off x="1343921" y="2046042"/>
            <a:ext cx="1340748" cy="252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263667">
              <a:spcAft>
                <a:spcPts val="438"/>
              </a:spcAft>
            </a:pPr>
            <a:r>
              <a:rPr lang="en-US" sz="1038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USERNAMES</a:t>
            </a:r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7018117-ECCB-8244-574E-C67AF1AE7D59}"/>
              </a:ext>
            </a:extLst>
          </p:cNvPr>
          <p:cNvSpPr txBox="1"/>
          <p:nvPr/>
        </p:nvSpPr>
        <p:spPr>
          <a:xfrm>
            <a:off x="1343921" y="3335956"/>
            <a:ext cx="1251760" cy="4117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263667">
              <a:spcAft>
                <a:spcPts val="438"/>
              </a:spcAft>
            </a:pPr>
            <a:r>
              <a:rPr lang="en-US" sz="1038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TOM’S PASSWORD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75751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B75E3-A65E-11DA-33A4-1469A668C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Video link: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FFE829-B81B-A170-BA63-4ADAE08396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>
                <a:hlinkClick r:id="rId2"/>
              </a:rPr>
              <a:t>https://youtu.be/qB0i4E6nNZ4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98982225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{18D9FCE5-D952-674D-B2EB-724612B9E49F}tf10001119</Template>
  <TotalTime>288</TotalTime>
  <Words>363</Words>
  <Application>Microsoft Macintosh PowerPoint</Application>
  <PresentationFormat>Widescreen</PresentationFormat>
  <Paragraphs>36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Gill Sans MT</vt:lpstr>
      <vt:lpstr>Gallery</vt:lpstr>
      <vt:lpstr>BLIND SQL Injection USING AUTOMATON TOOL/ SCRIPT </vt:lpstr>
      <vt:lpstr>Information Schema</vt:lpstr>
      <vt:lpstr>Blind SQL Injection</vt:lpstr>
      <vt:lpstr>Brute Force Attack</vt:lpstr>
      <vt:lpstr>Automation</vt:lpstr>
      <vt:lpstr>Automation LOGIC</vt:lpstr>
      <vt:lpstr>Table names</vt:lpstr>
      <vt:lpstr>PowerPoint Presentation</vt:lpstr>
      <vt:lpstr>Video link:</vt:lpstr>
      <vt:lpstr>     THE END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Automatic SQL Injection</dc:title>
  <dc:creator>Kothapeta, Divya</dc:creator>
  <cp:lastModifiedBy>Kashireddy, Venkata Diwakar Reddy</cp:lastModifiedBy>
  <cp:revision>9</cp:revision>
  <dcterms:created xsi:type="dcterms:W3CDTF">2022-10-17T19:10:01Z</dcterms:created>
  <dcterms:modified xsi:type="dcterms:W3CDTF">2023-10-14T02:55:33Z</dcterms:modified>
</cp:coreProperties>
</file>